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8"/>
  </p:notesMasterIdLst>
  <p:sldIdLst>
    <p:sldId id="270" r:id="rId2"/>
    <p:sldId id="305" r:id="rId3"/>
    <p:sldId id="301" r:id="rId4"/>
    <p:sldId id="306" r:id="rId5"/>
    <p:sldId id="307" r:id="rId6"/>
    <p:sldId id="302" r:id="rId7"/>
    <p:sldId id="269" r:id="rId8"/>
    <p:sldId id="297" r:id="rId9"/>
    <p:sldId id="280" r:id="rId10"/>
    <p:sldId id="303" r:id="rId11"/>
    <p:sldId id="282" r:id="rId12"/>
    <p:sldId id="298" r:id="rId13"/>
    <p:sldId id="284" r:id="rId14"/>
    <p:sldId id="287" r:id="rId15"/>
    <p:sldId id="304" r:id="rId16"/>
    <p:sldId id="30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1B30D-D26D-4932-A15F-0A105FA30204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F8EE6-E23C-4F24-879E-F79A1AA2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6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81808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31800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1039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52312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6373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1870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18623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1382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86620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3921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7325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6577-C7C1-4D84-9216-ED1895E0CB9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CC2D7-545B-48E9-A936-23C02F626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¡ÐÐ¤Ð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" y="3134"/>
            <a:ext cx="12181224" cy="68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9051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14171" y="2095740"/>
            <a:ext cx="9574434" cy="1402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«СЕВЕРО-ВОСТОЧНЫЙ ФЕДЕРАЛЬНЫЙ УНИВЕРСИТЕТ ИМЕНИ М.К. АММОСОВА»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5476" y="4383157"/>
            <a:ext cx="60086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факультет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9970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497" y="346364"/>
            <a:ext cx="8596668" cy="9836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баллы по вступительным испытаниям (ЕГЭ) для участия в конкурсе на поступление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448" y="3563217"/>
            <a:ext cx="9637572" cy="1356654"/>
          </a:xfrm>
        </p:spPr>
        <p:txBody>
          <a:bodyPr numCol="2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40 б.;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– 35 б.;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– 45 б.;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3448" y="1610732"/>
            <a:ext cx="9041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науки и высшего образования Российской Федерации от 05.08.2021 №713 «Об установлении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подготовки, по которым проводится прием на обучение в образовательных организациях, находящихся в ведении Министерства науки и высшего образования Российской Федерации, на 2022/23 учебный год»: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0B93FA-B3EB-450C-844B-455E022E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70" y="0"/>
            <a:ext cx="10623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51370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испытания, проводимые СВФУ самостоятельно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644" y="2494450"/>
            <a:ext cx="6937382" cy="4214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сдавать вступительные испытания по общеобразовательным предметам: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Лица с высшим образованием;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Инвалиды (в том числе дети-инвалиды);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Иностранные граждане;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Поступающие, которые в текущем или предшествующем календарном году получили аттестат и прошли государственную итоговую аттестацию в форме государственного выпускного экзамена;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Поступающие, получившие аттестат в иностранной организации.</a:t>
            </a:r>
          </a:p>
          <a:p>
            <a:pPr marL="0" indent="0">
              <a:buNone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вступительные испытания профильной направленности: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творческое испытание;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профессиональное испытание;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собеседование.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на базе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сдают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вступительные испытания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установленные СВФУ (русский язык, как общеобразовательный предмет, остается в форме тестирования).</a:t>
            </a:r>
          </a:p>
          <a:p>
            <a:pPr marL="0" indent="0">
              <a:buNone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F24E2-1794-4531-AF4B-716FB4779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7"/>
          <a:stretch/>
        </p:blipFill>
        <p:spPr>
          <a:xfrm>
            <a:off x="6903353" y="2494450"/>
            <a:ext cx="4785063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32345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1874AF-5B85-4A47-B694-A4FE0907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70" y="0"/>
            <a:ext cx="106237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973" y="2330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вступительных испытаний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93369"/>
              </p:ext>
            </p:extLst>
          </p:nvPr>
        </p:nvGraphicFramePr>
        <p:xfrm>
          <a:off x="1135061" y="1553882"/>
          <a:ext cx="9774986" cy="436307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09562">
                  <a:extLst>
                    <a:ext uri="{9D8B030D-6E8A-4147-A177-3AD203B41FA5}">
                      <a16:colId xmlns:a16="http://schemas.microsoft.com/office/drawing/2014/main" val="133320975"/>
                    </a:ext>
                  </a:extLst>
                </a:gridCol>
                <a:gridCol w="2820643">
                  <a:extLst>
                    <a:ext uri="{9D8B030D-6E8A-4147-A177-3AD203B41FA5}">
                      <a16:colId xmlns:a16="http://schemas.microsoft.com/office/drawing/2014/main" val="1559762477"/>
                    </a:ext>
                  </a:extLst>
                </a:gridCol>
                <a:gridCol w="2944781">
                  <a:extLst>
                    <a:ext uri="{9D8B030D-6E8A-4147-A177-3AD203B41FA5}">
                      <a16:colId xmlns:a16="http://schemas.microsoft.com/office/drawing/2014/main" val="1517884358"/>
                    </a:ext>
                  </a:extLst>
                </a:gridCol>
              </a:tblGrid>
              <a:tr h="1319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 anchor="ctr"/>
                </a:tc>
                <a:extLst>
                  <a:ext uri="{0D108BD9-81ED-4DB2-BD59-A6C34878D82A}">
                    <a16:rowId xmlns:a16="http://schemas.microsoft.com/office/drawing/2014/main" val="253958689"/>
                  </a:ext>
                </a:extLst>
              </a:tr>
              <a:tr h="86163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 вступительных испытаний для поступления на обучение по очной, очно-заочной и заочной формам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32473"/>
                  </a:ext>
                </a:extLst>
              </a:tr>
              <a:tr h="86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бюджетные места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июля - 25 июля 2022 г.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августа - 10 августа 2022 г.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 anchor="ctr"/>
                </a:tc>
                <a:extLst>
                  <a:ext uri="{0D108BD9-81ED-4DB2-BD59-A6C34878D82A}">
                    <a16:rowId xmlns:a16="http://schemas.microsoft.com/office/drawing/2014/main" val="3617471229"/>
                  </a:ext>
                </a:extLst>
              </a:tr>
              <a:tr h="1319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платные места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июля - не позднее 21 октября 2022 г.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августа - не позднее 21 октября 2022 г.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 anchor="ctr"/>
                </a:tc>
                <a:extLst>
                  <a:ext uri="{0D108BD9-81ED-4DB2-BD59-A6C34878D82A}">
                    <a16:rowId xmlns:a16="http://schemas.microsoft.com/office/drawing/2014/main" val="380172606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35061" y="6075335"/>
            <a:ext cx="952397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вступительных испытаний размещается на официальном сайте СВФУ 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1 июня 2022 г.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случае необходимости расписание может быть дополнено.</a:t>
            </a:r>
            <a:endParaRPr lang="sah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5228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F2338F-C837-4671-9DB5-E43FA6B9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70" y="0"/>
            <a:ext cx="106237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372" y="103655"/>
            <a:ext cx="8596668" cy="74295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871" y="999566"/>
            <a:ext cx="10497670" cy="53564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на обучение по программам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поступающему может быть начислено за индивидуальные достижения не более 10 баллов суммарно.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 блоков: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в учебе;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(добровольческая) деятельность;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олимпиады, олимпиады из перечная РСОШ;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/ национальный чемпионат по профессиональному мастерству среди инвалидов и лиц с ограниченными возможностями здоровья «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(или) результаты участия в иных интеллектуальных и (или) творческих конкурсах, физкультурных мероприятиях и спортивных мероприятиях, проводимых в соответствии с частью 2 статьи 77 Федерального закона №273-ФЗ в целях выявления и поддержки лиц, проявивших выдающиеся способности.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полным перечнем индивидуальных достижений можно ознакомиться на сайте ЦПК СВФУ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https://priem.s-vfu.ru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Правилах приема (приложение №3), а также в соответствующем разделе сайта 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«Перечень индивидуальных достижений 2022».</a:t>
            </a:r>
          </a:p>
        </p:txBody>
      </p:sp>
    </p:spTree>
    <p:extLst>
      <p:ext uri="{BB962C8B-B14F-4D97-AF65-F5344CB8AC3E}">
        <p14:creationId xmlns:p14="http://schemas.microsoft.com/office/powerpoint/2010/main" val="2804409692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A2BFD7-CBF8-49F8-B6B0-090A5C0F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70" y="0"/>
            <a:ext cx="106237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521" y="307042"/>
            <a:ext cx="8596668" cy="7429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28116"/>
              </p:ext>
            </p:extLst>
          </p:nvPr>
        </p:nvGraphicFramePr>
        <p:xfrm>
          <a:off x="670346" y="1202391"/>
          <a:ext cx="10921018" cy="537303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747292">
                  <a:extLst>
                    <a:ext uri="{9D8B030D-6E8A-4147-A177-3AD203B41FA5}">
                      <a16:colId xmlns:a16="http://schemas.microsoft.com/office/drawing/2014/main" val="819081102"/>
                    </a:ext>
                  </a:extLst>
                </a:gridCol>
                <a:gridCol w="2532484">
                  <a:extLst>
                    <a:ext uri="{9D8B030D-6E8A-4147-A177-3AD203B41FA5}">
                      <a16:colId xmlns:a16="http://schemas.microsoft.com/office/drawing/2014/main" val="3722442384"/>
                    </a:ext>
                  </a:extLst>
                </a:gridCol>
                <a:gridCol w="2641242">
                  <a:extLst>
                    <a:ext uri="{9D8B030D-6E8A-4147-A177-3AD203B41FA5}">
                      <a16:colId xmlns:a16="http://schemas.microsoft.com/office/drawing/2014/main" val="3950577521"/>
                    </a:ext>
                  </a:extLst>
                </a:gridCol>
              </a:tblGrid>
              <a:tr h="684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extLst>
                  <a:ext uri="{0D108BD9-81ED-4DB2-BD59-A6C34878D82A}">
                    <a16:rowId xmlns:a16="http://schemas.microsoft.com/office/drawing/2014/main" val="453587233"/>
                  </a:ext>
                </a:extLst>
              </a:tr>
              <a:tr h="455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конкурсных списков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июля 2022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августа 2022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extLst>
                  <a:ext uri="{0D108BD9-81ED-4DB2-BD59-A6C34878D82A}">
                    <a16:rowId xmlns:a16="http://schemas.microsoft.com/office/drawing/2014/main" val="3290137989"/>
                  </a:ext>
                </a:extLst>
              </a:tr>
              <a:tr h="1153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приема оригиналов документов установленного образца и заявлений о согласии на зачисление от лиц, поступающих без вступительных испытаний, в рамках особой и целевой квот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июля 2022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августа 2022 г. 18 часов по местному времени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extLst>
                  <a:ext uri="{0D108BD9-81ED-4DB2-BD59-A6C34878D82A}">
                    <a16:rowId xmlns:a16="http://schemas.microsoft.com/office/drawing/2014/main" val="561458518"/>
                  </a:ext>
                </a:extLst>
              </a:tr>
              <a:tr h="684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Зачисление без вступительных испытаний, на места в рамках особой и целевой квот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июля 2022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августа 2022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extLst>
                  <a:ext uri="{0D108BD9-81ED-4DB2-BD59-A6C34878D82A}">
                    <a16:rowId xmlns:a16="http://schemas.microsoft.com/office/drawing/2014/main" val="3136770375"/>
                  </a:ext>
                </a:extLst>
              </a:tr>
              <a:tr h="1153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приема оригиналов документов установленного образца и заявлений о согласии на зачисление от лиц, поступающих по общему конкурсу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августа 2022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августа 2022 г. 18 часов по местному времени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extLst>
                  <a:ext uri="{0D108BD9-81ED-4DB2-BD59-A6C34878D82A}">
                    <a16:rowId xmlns:a16="http://schemas.microsoft.com/office/drawing/2014/main" val="2659056502"/>
                  </a:ext>
                </a:extLst>
              </a:tr>
              <a:tr h="450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Зачисление по общему конкурсу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августа 2022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августа 2022 г.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 anchor="ctr"/>
                </a:tc>
                <a:extLst>
                  <a:ext uri="{0D108BD9-81ED-4DB2-BD59-A6C34878D82A}">
                    <a16:rowId xmlns:a16="http://schemas.microsoft.com/office/drawing/2014/main" val="844879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183167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99" t="12222" r="1147" b="4074"/>
          <a:stretch/>
        </p:blipFill>
        <p:spPr>
          <a:xfrm>
            <a:off x="-10325" y="0"/>
            <a:ext cx="1220232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050" y="1478430"/>
            <a:ext cx="563157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www.priem.s-vfu.ru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28167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73A251-84C2-45BE-8353-D2BEB5DFC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" t="5172" r="951" b="24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32795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09" t="11622" r="43311" b="3863"/>
          <a:stretch/>
        </p:blipFill>
        <p:spPr>
          <a:xfrm>
            <a:off x="0" y="-19500"/>
            <a:ext cx="4742329" cy="687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9575" y="880093"/>
            <a:ext cx="49664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СВФУ от 30 октября 2021 г. №803-ОД утверждены Правила приема в СВФУ на обучение по образовательным программам высшего образования — программам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магистратуры на 2022/23 учебный год, которые содержат полную информацию о приеме в СВФУ.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на среднее профессиональное образование будут утверждены не позднее 1 марта 2022 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в ординатуру будут утверждены не позднее 1 апреля 2022 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в аспирантуру будут утверждены не позднее 15 апреля 2022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D9144E-5172-4623-973C-C0101F68E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6502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60953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подразделения СВФУ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824" y="1414799"/>
            <a:ext cx="6013306" cy="5154966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институтов: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Горный институт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Инженерно-технический институт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естественных наук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зарубежной филологии и регионоведения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математики и информатики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психологии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физической культуры и спорта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языков и культуры народов Северо-Востока РФ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институт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институт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институт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Физико-технический институт</a:t>
            </a:r>
          </a:p>
          <a:p>
            <a:pPr marL="0" indent="0">
              <a:buNone/>
            </a:pP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факультетов: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Автодорожный факультет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Геологоразведочный факультет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факультет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Филологический факультет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факультет</a:t>
            </a:r>
          </a:p>
          <a:p>
            <a:pPr marL="0" indent="0">
              <a:buNone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колледжа: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инфраструктурных технологий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колледж</a:t>
            </a:r>
          </a:p>
          <a:p>
            <a:pPr marL="0" indent="0">
              <a:buNone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филиала: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 (филиал) СВФУ в г. Мирном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институт (филиал) СВФУ в г. Нерюнгри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Чукотский филиал СВФУ в г. Анадыре</a:t>
            </a:r>
          </a:p>
          <a:p>
            <a:pPr marL="0" indent="0">
              <a:buNone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образование: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профессиональных компетенций и квалификаций «Open»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довузовского образования и профориентации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Книги">
            <a:extLst>
              <a:ext uri="{FF2B5EF4-FFF2-40B4-BE49-F238E27FC236}">
                <a16:creationId xmlns:a16="http://schemas.microsoft.com/office/drawing/2014/main" id="{5C4B16D3-65C1-4186-859B-3F462C39B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93752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5BF8D-6757-4AE8-A971-B04BBA498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269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приема на программы бакалавриата (исторический факультет)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4562B0-7B38-48CA-9678-8F162FF2A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5" t="38986" r="18641" b="14203"/>
          <a:stretch/>
        </p:blipFill>
        <p:spPr>
          <a:xfrm>
            <a:off x="1" y="1600200"/>
            <a:ext cx="9919252" cy="38563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66C73C-8DAC-4F66-BD78-0D636504F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5" t="50001" r="18641" b="39210"/>
          <a:stretch/>
        </p:blipFill>
        <p:spPr>
          <a:xfrm>
            <a:off x="0" y="5456582"/>
            <a:ext cx="9919252" cy="10362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AA7BAC-1BDE-42D0-9631-E19D1F892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5" y="0"/>
            <a:ext cx="12122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28373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41A90D-6527-481B-B0C4-A066C2F81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3" t="33821" r="18315" b="35847"/>
          <a:stretch/>
        </p:blipFill>
        <p:spPr>
          <a:xfrm>
            <a:off x="2166730" y="2246243"/>
            <a:ext cx="8885583" cy="2365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103AD4-6A32-4DA0-A96E-A00E8513B018}"/>
              </a:ext>
            </a:extLst>
          </p:cNvPr>
          <p:cNvSpPr txBox="1"/>
          <p:nvPr/>
        </p:nvSpPr>
        <p:spPr>
          <a:xfrm>
            <a:off x="4323523" y="884583"/>
            <a:ext cx="512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приема в программы магистратуры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A9761-472C-4AB6-A706-4D350697F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72" t="73250" r="18397" b="15809"/>
          <a:stretch/>
        </p:blipFill>
        <p:spPr>
          <a:xfrm>
            <a:off x="2166729" y="1381540"/>
            <a:ext cx="8885583" cy="8647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05CBD0-8C3E-4704-84EE-D656773DB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6774"/>
            <a:ext cx="12192000" cy="63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04825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201" y="951273"/>
            <a:ext cx="6149595" cy="119054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094" y="2232591"/>
            <a:ext cx="6149595" cy="3301517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РФ – общий конкурс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РФ – вне конкурса без вступительных испытаний (победители и призеры всероссийских олимпиад, олимпиад из перечня РСОШ)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РФ – особая квота (информация не позднее 1 июня 2022 г., льготная категория населения – дети-сироты, дети, оставшиеся без попечения родителей, инвалиды, ветераны боевых действий)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РФ – целевая квота (информация не позднее 1 июня 2022 г., поступление на целевое обучение по целевым договорам с «государственными учреждениями»)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Платное обучение (стоимость будет утверждена в течение II-го квартала 2022 г.)</a:t>
            </a:r>
          </a:p>
        </p:txBody>
      </p:sp>
      <p:pic>
        <p:nvPicPr>
          <p:cNvPr id="4" name="Рисунок 3" descr="Изображение выглядит как съе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E1BFF9DA-C264-4870-9966-E1B6E984D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1" r="10933" b="-3"/>
          <a:stretch/>
        </p:blipFill>
        <p:spPr>
          <a:xfrm>
            <a:off x="7554137" y="1353980"/>
            <a:ext cx="463755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34208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9D8E4-939D-42E1-A1C0-A13618F46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70" y="0"/>
            <a:ext cx="106237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909" y="249331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приема документов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50517"/>
              </p:ext>
            </p:extLst>
          </p:nvPr>
        </p:nvGraphicFramePr>
        <p:xfrm>
          <a:off x="347077" y="1480857"/>
          <a:ext cx="11504264" cy="450695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142585">
                  <a:extLst>
                    <a:ext uri="{9D8B030D-6E8A-4147-A177-3AD203B41FA5}">
                      <a16:colId xmlns:a16="http://schemas.microsoft.com/office/drawing/2014/main" val="286076237"/>
                    </a:ext>
                  </a:extLst>
                </a:gridCol>
                <a:gridCol w="2624487">
                  <a:extLst>
                    <a:ext uri="{9D8B030D-6E8A-4147-A177-3AD203B41FA5}">
                      <a16:colId xmlns:a16="http://schemas.microsoft.com/office/drawing/2014/main" val="3969932114"/>
                    </a:ext>
                  </a:extLst>
                </a:gridCol>
                <a:gridCol w="2737192">
                  <a:extLst>
                    <a:ext uri="{9D8B030D-6E8A-4147-A177-3AD203B41FA5}">
                      <a16:colId xmlns:a16="http://schemas.microsoft.com/office/drawing/2014/main" val="3380581852"/>
                    </a:ext>
                  </a:extLst>
                </a:gridCol>
              </a:tblGrid>
              <a:tr h="554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extLst>
                  <a:ext uri="{0D108BD9-81ED-4DB2-BD59-A6C34878D82A}">
                    <a16:rowId xmlns:a16="http://schemas.microsoft.com/office/drawing/2014/main" val="3712243141"/>
                  </a:ext>
                </a:extLst>
              </a:tr>
              <a:tr h="18483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на обучение по очной, очно-заочной и заочной формам на бюджетные места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858176"/>
                  </a:ext>
                </a:extLst>
              </a:tr>
              <a:tr h="739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приема документов от лиц, поступающих по результатам вступительных испытаний, проводимых СВФУ самостоятельно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июня - 10 июля 2022 г.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июля - 30 июля 2022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extLst>
                  <a:ext uri="{0D108BD9-81ED-4DB2-BD59-A6C34878D82A}">
                    <a16:rowId xmlns:a16="http://schemas.microsoft.com/office/drawing/2014/main" val="3634176483"/>
                  </a:ext>
                </a:extLst>
              </a:tr>
              <a:tr h="739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приема документов от лиц, поступающих по результатам ЕГЭ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июня - 25 июля 2022 г.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extLst>
                  <a:ext uri="{0D108BD9-81ED-4DB2-BD59-A6C34878D82A}">
                    <a16:rowId xmlns:a16="http://schemas.microsoft.com/office/drawing/2014/main" val="2357466617"/>
                  </a:ext>
                </a:extLst>
              </a:tr>
              <a:tr h="18483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на обучение по очной, очно-заочной и заочной формам на платные места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82180"/>
                  </a:ext>
                </a:extLst>
              </a:tr>
              <a:tr h="739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приема документов от лиц, поступающих по результатам вступительных испытаний, проводимых СВФУ самостоятельно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июня - не позднее 14 октября 2022 г.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июля - не позднее 14 октября 2022 г.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extLst>
                  <a:ext uri="{0D108BD9-81ED-4DB2-BD59-A6C34878D82A}">
                    <a16:rowId xmlns:a16="http://schemas.microsoft.com/office/drawing/2014/main" val="1983695166"/>
                  </a:ext>
                </a:extLst>
              </a:tr>
              <a:tr h="739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приема документов от лиц, поступающих по результатам ЕГЭ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июня - не позднее 14 октября 2022 г.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/>
                </a:tc>
                <a:extLst>
                  <a:ext uri="{0D108BD9-81ED-4DB2-BD59-A6C34878D82A}">
                    <a16:rowId xmlns:a16="http://schemas.microsoft.com/office/drawing/2014/main" val="229073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667799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4F46F7-CD10-4CCC-857C-F673C02AA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70" y="0"/>
            <a:ext cx="106237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687" y="313764"/>
            <a:ext cx="8596668" cy="770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для поступления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55482"/>
              </p:ext>
            </p:extLst>
          </p:nvPr>
        </p:nvGraphicFramePr>
        <p:xfrm>
          <a:off x="448490" y="1084729"/>
          <a:ext cx="11299561" cy="550461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9667">
                  <a:extLst>
                    <a:ext uri="{9D8B030D-6E8A-4147-A177-3AD203B41FA5}">
                      <a16:colId xmlns:a16="http://schemas.microsoft.com/office/drawing/2014/main" val="2058217645"/>
                    </a:ext>
                  </a:extLst>
                </a:gridCol>
                <a:gridCol w="5229436">
                  <a:extLst>
                    <a:ext uri="{9D8B030D-6E8A-4147-A177-3AD203B41FA5}">
                      <a16:colId xmlns:a16="http://schemas.microsoft.com/office/drawing/2014/main" val="3679946008"/>
                    </a:ext>
                  </a:extLst>
                </a:gridCol>
                <a:gridCol w="5690458">
                  <a:extLst>
                    <a:ext uri="{9D8B030D-6E8A-4147-A177-3AD203B41FA5}">
                      <a16:colId xmlns:a16="http://schemas.microsoft.com/office/drawing/2014/main" val="372533725"/>
                    </a:ext>
                  </a:extLst>
                </a:gridCol>
              </a:tblGrid>
              <a:tr h="2216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документы</a:t>
                      </a:r>
                      <a:endParaRPr lang="ru-RU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070676"/>
                  </a:ext>
                </a:extLst>
              </a:tr>
              <a:tr h="462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 (обязательно)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Страницы 2, 3, 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2296886840"/>
                  </a:ext>
                </a:extLst>
              </a:tr>
              <a:tr h="462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 / диплом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 или копия (обязательно)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приложением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997047232"/>
                  </a:ext>
                </a:extLst>
              </a:tr>
              <a:tr h="47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СНИЛС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 или номер (при отсутствии предоставляется уникальный идентификационный номер)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2038400606"/>
                  </a:ext>
                </a:extLst>
              </a:tr>
              <a:tr h="2216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документы при наличии</a:t>
                      </a:r>
                      <a:endParaRPr lang="ru-RU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494859"/>
                  </a:ext>
                </a:extLst>
              </a:tr>
              <a:tr h="221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справка 086у / 302н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 или копия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856982863"/>
                  </a:ext>
                </a:extLst>
              </a:tr>
              <a:tr h="221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 или номер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2033076448"/>
                  </a:ext>
                </a:extLst>
              </a:tr>
              <a:tr h="462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Фотография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3х4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шт. / цифровая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1524660518"/>
                  </a:ext>
                </a:extLst>
              </a:tr>
              <a:tr h="221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достижения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499483755"/>
                  </a:ext>
                </a:extLst>
              </a:tr>
              <a:tr h="221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документы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(при необходимости)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2163624659"/>
                  </a:ext>
                </a:extLst>
              </a:tr>
              <a:tr h="2216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поступающих на целевое обучение</a:t>
                      </a:r>
                      <a:endParaRPr lang="ru-RU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23564"/>
                  </a:ext>
                </a:extLst>
              </a:tr>
              <a:tr h="221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целевом обучении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 с предоставлением оригинала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762750139"/>
                  </a:ext>
                </a:extLst>
              </a:tr>
              <a:tr h="462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Согласие законного представителя на заключение договора о целевом обучении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в случае, если абитуриенту нет 18 лет на момент заключения договора о целевом обучении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1134912047"/>
                  </a:ext>
                </a:extLst>
              </a:tr>
              <a:tr h="2216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поступающих по особой квоте</a:t>
                      </a:r>
                      <a:endParaRPr lang="ru-RU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22866"/>
                  </a:ext>
                </a:extLst>
              </a:tr>
              <a:tr h="1185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подтверждающие льготную категорию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Дети-инвалиды, инвалиды I и II групп, инвалиды с детства, инвалиды вследствие военной травмы или заболевания, полученных в период прохождения военной службы, дети-сироты, дети, оставшиеся без попечения родителей, ветераны боевых действий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 anchor="ctr"/>
                </a:tc>
                <a:extLst>
                  <a:ext uri="{0D108BD9-81ED-4DB2-BD59-A6C34878D82A}">
                    <a16:rowId xmlns:a16="http://schemas.microsoft.com/office/drawing/2014/main" val="401524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05295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634" y="485775"/>
            <a:ext cx="8596668" cy="398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36" y="1247775"/>
            <a:ext cx="11648660" cy="51244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сроки, установленные настоящими Правилами, документы, необходимые для поступления, предоставляются (направляются) в Приемную комиссию СВФУ одним из следующих способов: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представляются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поступающим или доверенным лицом;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в электронной форме 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посредством электронной информационной системы СВФУ (личный кабинет абитуриента)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priem2022.s-vfu.ru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в электронной форме с использованием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суперсервиса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«Поступление в вуз онлайн»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федеральной государственной информационной системы «Единый портал государственных и муниципальных услуг (функций)»;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в СВФУ через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 почтовой связи общего пользования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адресу: Российская Федерация, Республика Саха (Якутия), 677000, г. Якутск, ул. Белинского, д. 58, Приемная комиссия СВФУ.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принимаются, если они поступили в Приемную комиссию не позднее срока завершения приема документов, установленного Правилами приема в СВФУ.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228672-5F13-4E7C-A6A0-8C13A529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70" y="1733548"/>
            <a:ext cx="10623729" cy="51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426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Шаблон презентации 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2</Template>
  <TotalTime>1494</TotalTime>
  <Words>1393</Words>
  <Application>Microsoft Office PowerPoint</Application>
  <PresentationFormat>Широкоэкранный</PresentationFormat>
  <Paragraphs>178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Шаблон презентации 2</vt:lpstr>
      <vt:lpstr>Презентация PowerPoint</vt:lpstr>
      <vt:lpstr>Презентация PowerPoint</vt:lpstr>
      <vt:lpstr>Учебные подразделения СВФУ</vt:lpstr>
      <vt:lpstr>План приема на программы бакалавриата (исторический факультет)</vt:lpstr>
      <vt:lpstr>Презентация PowerPoint</vt:lpstr>
      <vt:lpstr>Условия поступления</vt:lpstr>
      <vt:lpstr>Сроки приема документов</vt:lpstr>
      <vt:lpstr>Перечень документов для поступления</vt:lpstr>
      <vt:lpstr>Способы подачи документов</vt:lpstr>
      <vt:lpstr>Минимальные баллы по вступительным испытаниям (ЕГЭ) для участия в конкурсе на поступление </vt:lpstr>
      <vt:lpstr>Вступительные испытания, проводимые СВФУ самостоятельно</vt:lpstr>
      <vt:lpstr>Сроки проведения вступительных испытаний</vt:lpstr>
      <vt:lpstr>Индивидуальные достижения</vt:lpstr>
      <vt:lpstr>Зачисление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ПРИЕМНАЯ КАМПАНИЯ НА 2019-2020 УЧ. Г. ФГАОУ ВО «СЕВЕРО-ВОСТОЧНЫЙ ФЕДЕРАЛЬНЫЙ УНИВЕРСИТЕТ ИМЕНИ М.К. АММОСОВА»</dc:title>
  <dc:creator>пк19</dc:creator>
  <cp:lastModifiedBy>Agrafena Makarova</cp:lastModifiedBy>
  <cp:revision>197</cp:revision>
  <dcterms:created xsi:type="dcterms:W3CDTF">2018-10-23T04:03:29Z</dcterms:created>
  <dcterms:modified xsi:type="dcterms:W3CDTF">2022-04-19T08:23:45Z</dcterms:modified>
</cp:coreProperties>
</file>